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7" r:id="rId3"/>
    <p:sldId id="278" r:id="rId4"/>
    <p:sldId id="268" r:id="rId5"/>
    <p:sldId id="266" r:id="rId6"/>
    <p:sldId id="279" r:id="rId7"/>
    <p:sldId id="269" r:id="rId8"/>
    <p:sldId id="257" r:id="rId9"/>
    <p:sldId id="270" r:id="rId10"/>
    <p:sldId id="258" r:id="rId11"/>
    <p:sldId id="271" r:id="rId12"/>
    <p:sldId id="259" r:id="rId13"/>
    <p:sldId id="272" r:id="rId14"/>
    <p:sldId id="260" r:id="rId15"/>
    <p:sldId id="273" r:id="rId16"/>
    <p:sldId id="261" r:id="rId17"/>
    <p:sldId id="274" r:id="rId18"/>
    <p:sldId id="262" r:id="rId19"/>
    <p:sldId id="275" r:id="rId20"/>
    <p:sldId id="263" r:id="rId21"/>
    <p:sldId id="276" r:id="rId22"/>
    <p:sldId id="264" r:id="rId23"/>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8E2E661-F083-4CD6-9944-28281AC109E1}"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F3368574-E49B-4D41-87F8-173B8B876699}"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D5817BC-7EFD-4659-8CA7-51ED3AB57EC3}" type="slidenum">
              <a:rPr lang="fr-CA"/>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endParaRPr lang="fr-CA"/>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endParaRPr lang="fr-CA"/>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fld id="{62AF3230-8990-4CD2-BD5C-E1C365682B6F}" type="slidenum">
              <a:rPr lang="fr-CA"/>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5"/>
          <p:cNvSpPr>
            <a:spLocks noGrp="1"/>
          </p:cNvSpPr>
          <p:nvPr>
            <p:ph type="dt" sz="half" idx="10"/>
          </p:nvPr>
        </p:nvSpPr>
        <p:spPr>
          <a:xfrm>
            <a:off x="457200" y="6245225"/>
            <a:ext cx="2133600" cy="476250"/>
          </a:xfrm>
        </p:spPr>
        <p:txBody>
          <a:bodyPr/>
          <a:lstStyle>
            <a:lvl1pPr>
              <a:defRPr/>
            </a:lvl1pPr>
          </a:lstStyle>
          <a:p>
            <a:endParaRPr lang="fr-CA"/>
          </a:p>
        </p:txBody>
      </p:sp>
      <p:sp>
        <p:nvSpPr>
          <p:cNvPr id="7" name="Espace réservé du pied de page 6"/>
          <p:cNvSpPr>
            <a:spLocks noGrp="1"/>
          </p:cNvSpPr>
          <p:nvPr>
            <p:ph type="ftr" sz="quarter" idx="11"/>
          </p:nvPr>
        </p:nvSpPr>
        <p:spPr>
          <a:xfrm>
            <a:off x="3124200" y="6245225"/>
            <a:ext cx="2895600" cy="476250"/>
          </a:xfrm>
        </p:spPr>
        <p:txBody>
          <a:bodyPr/>
          <a:lstStyle>
            <a:lvl1pPr>
              <a:defRPr/>
            </a:lvl1pPr>
          </a:lstStyle>
          <a:p>
            <a:endParaRPr lang="fr-CA"/>
          </a:p>
        </p:txBody>
      </p:sp>
      <p:sp>
        <p:nvSpPr>
          <p:cNvPr id="8" name="Espace réservé du numéro de diapositive 7"/>
          <p:cNvSpPr>
            <a:spLocks noGrp="1"/>
          </p:cNvSpPr>
          <p:nvPr>
            <p:ph type="sldNum" sz="quarter" idx="12"/>
          </p:nvPr>
        </p:nvSpPr>
        <p:spPr>
          <a:xfrm>
            <a:off x="6553200" y="6245225"/>
            <a:ext cx="2133600" cy="476250"/>
          </a:xfrm>
        </p:spPr>
        <p:txBody>
          <a:bodyPr/>
          <a:lstStyle>
            <a:lvl1pPr>
              <a:defRPr/>
            </a:lvl1pPr>
          </a:lstStyle>
          <a:p>
            <a:fld id="{2C0A588F-F63C-436A-86C6-D7A7C75DC849}" type="slidenum">
              <a:rPr lang="fr-CA"/>
              <a:pPr/>
              <a:t>‹#›</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CA"/>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CA"/>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3117FE07-BFE2-4DF4-93F7-29CE4D334DB5}"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3BA550FC-1592-4711-BF23-A940A8E448E8}"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AA17267A-366C-4D90-A3AB-7BF8DFBBDDC2}"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874D00B2-A899-45B7-A8B5-2EF4E25E4C92}"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lvl1pPr>
              <a:defRPr/>
            </a:lvl1pPr>
          </a:lstStyle>
          <a:p>
            <a:endParaRPr lang="fr-CA"/>
          </a:p>
        </p:txBody>
      </p:sp>
      <p:sp>
        <p:nvSpPr>
          <p:cNvPr id="8" name="Espace réservé du pied de page 7"/>
          <p:cNvSpPr>
            <a:spLocks noGrp="1"/>
          </p:cNvSpPr>
          <p:nvPr>
            <p:ph type="ftr" sz="quarter" idx="11"/>
          </p:nvPr>
        </p:nvSpPr>
        <p:spPr/>
        <p:txBody>
          <a:bodyPr/>
          <a:lstStyle>
            <a:lvl1pPr>
              <a:defRPr/>
            </a:lvl1pPr>
          </a:lstStyle>
          <a:p>
            <a:endParaRPr lang="fr-CA"/>
          </a:p>
        </p:txBody>
      </p:sp>
      <p:sp>
        <p:nvSpPr>
          <p:cNvPr id="9" name="Espace réservé du numéro de diapositive 8"/>
          <p:cNvSpPr>
            <a:spLocks noGrp="1"/>
          </p:cNvSpPr>
          <p:nvPr>
            <p:ph type="sldNum" sz="quarter" idx="12"/>
          </p:nvPr>
        </p:nvSpPr>
        <p:spPr/>
        <p:txBody>
          <a:bodyPr/>
          <a:lstStyle>
            <a:lvl1pPr>
              <a:defRPr/>
            </a:lvl1pPr>
          </a:lstStyle>
          <a:p>
            <a:fld id="{3F0B1B20-8F4D-43F6-94EA-31E6CF413D4F}"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lvl1pPr>
              <a:defRPr/>
            </a:lvl1pPr>
          </a:lstStyle>
          <a:p>
            <a:endParaRPr lang="fr-CA"/>
          </a:p>
        </p:txBody>
      </p:sp>
      <p:sp>
        <p:nvSpPr>
          <p:cNvPr id="4" name="Espace réservé du pied de page 3"/>
          <p:cNvSpPr>
            <a:spLocks noGrp="1"/>
          </p:cNvSpPr>
          <p:nvPr>
            <p:ph type="ftr" sz="quarter" idx="11"/>
          </p:nvPr>
        </p:nvSpPr>
        <p:spPr/>
        <p:txBody>
          <a:bodyPr/>
          <a:lstStyle>
            <a:lvl1pPr>
              <a:defRPr/>
            </a:lvl1pPr>
          </a:lstStyle>
          <a:p>
            <a:endParaRPr lang="fr-CA"/>
          </a:p>
        </p:txBody>
      </p:sp>
      <p:sp>
        <p:nvSpPr>
          <p:cNvPr id="5" name="Espace réservé du numéro de diapositive 4"/>
          <p:cNvSpPr>
            <a:spLocks noGrp="1"/>
          </p:cNvSpPr>
          <p:nvPr>
            <p:ph type="sldNum" sz="quarter" idx="12"/>
          </p:nvPr>
        </p:nvSpPr>
        <p:spPr/>
        <p:txBody>
          <a:bodyPr/>
          <a:lstStyle>
            <a:lvl1pPr>
              <a:defRPr/>
            </a:lvl1pPr>
          </a:lstStyle>
          <a:p>
            <a:fld id="{27C69564-B30D-468A-8066-922A29F9A2A6}"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CA"/>
          </a:p>
        </p:txBody>
      </p:sp>
      <p:sp>
        <p:nvSpPr>
          <p:cNvPr id="3" name="Espace réservé du pied de page 2"/>
          <p:cNvSpPr>
            <a:spLocks noGrp="1"/>
          </p:cNvSpPr>
          <p:nvPr>
            <p:ph type="ftr" sz="quarter" idx="11"/>
          </p:nvPr>
        </p:nvSpPr>
        <p:spPr/>
        <p:txBody>
          <a:bodyPr/>
          <a:lstStyle>
            <a:lvl1pPr>
              <a:defRPr/>
            </a:lvl1pPr>
          </a:lstStyle>
          <a:p>
            <a:endParaRPr lang="fr-CA"/>
          </a:p>
        </p:txBody>
      </p:sp>
      <p:sp>
        <p:nvSpPr>
          <p:cNvPr id="4" name="Espace réservé du numéro de diapositive 3"/>
          <p:cNvSpPr>
            <a:spLocks noGrp="1"/>
          </p:cNvSpPr>
          <p:nvPr>
            <p:ph type="sldNum" sz="quarter" idx="12"/>
          </p:nvPr>
        </p:nvSpPr>
        <p:spPr/>
        <p:txBody>
          <a:bodyPr/>
          <a:lstStyle>
            <a:lvl1pPr>
              <a:defRPr/>
            </a:lvl1pPr>
          </a:lstStyle>
          <a:p>
            <a:fld id="{10F82D48-AEB7-4D78-949F-07E97C9A6701}"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45016E1B-9366-4433-8A58-0651ADA2AAB6}"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DB3DEA37-5B6E-49AF-93D8-2E69A14478A3}"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D4D711E-B7B9-4497-8ADD-CBE8763FAAF7}"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duna.free.fr/cameroun.htm"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images.google.ca/imgres?imgurl=http://www.joedavidian.com/photographs/mongolia/gobi/steppe/1.jpg&amp;imgrefurl=http://www.joedavidian.com/wt_index.php?series=includes/php/mongolia/gobi/steppe.php&amp;maths=includes/maths/15.php&amp;photonumber=1&amp;h=900&amp;w=900&amp;sz=387&amp;tbnid=l6d2zEEz2yZ5fM:&amp;tbnh=145&amp;tbnw=145&amp;hl=fr&amp;start=21&amp;prev=/images?q=steppe&amp;start=20&amp;imgsz=xxlarge&amp;svnum=10&amp;hl=fr&amp;lr=&amp;sa=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7/7b/Vegetation-no-leg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23" y="2348880"/>
            <a:ext cx="8943653" cy="40165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754049" y="332656"/>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fr-CA" kern="0" smtClean="0">
                <a:solidFill>
                  <a:srgbClr val="7030A0"/>
                </a:solidFill>
              </a:rPr>
              <a:t>Les Biomes de la Terre</a:t>
            </a:r>
            <a:endParaRPr lang="fr-CA" kern="0" dirty="0">
              <a:solidFill>
                <a:srgbClr val="7030A0"/>
              </a:solidFill>
            </a:endParaRPr>
          </a:p>
        </p:txBody>
      </p:sp>
    </p:spTree>
    <p:extLst>
      <p:ext uri="{BB962C8B-B14F-4D97-AF65-F5344CB8AC3E}">
        <p14:creationId xmlns:p14="http://schemas.microsoft.com/office/powerpoint/2010/main" val="241984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7499176" cy="1143000"/>
          </a:xfrm>
        </p:spPr>
        <p:txBody>
          <a:bodyPr/>
          <a:lstStyle/>
          <a:p>
            <a:r>
              <a:rPr lang="fr-CA" dirty="0">
                <a:solidFill>
                  <a:srgbClr val="7030A0"/>
                </a:solidFill>
              </a:rPr>
              <a:t>Savane (prairie </a:t>
            </a:r>
            <a:r>
              <a:rPr lang="fr-CA" dirty="0" smtClean="0">
                <a:solidFill>
                  <a:srgbClr val="7030A0"/>
                </a:solidFill>
              </a:rPr>
              <a:t> tropicale</a:t>
            </a:r>
            <a:r>
              <a:rPr lang="fr-CA" dirty="0">
                <a:solidFill>
                  <a:srgbClr val="7030A0"/>
                </a:solidFill>
              </a:rPr>
              <a:t>)</a:t>
            </a:r>
          </a:p>
        </p:txBody>
      </p:sp>
      <p:pic>
        <p:nvPicPr>
          <p:cNvPr id="4112" name="Picture 16" descr="savane">
            <a:hlinkClick r:id="rId2"/>
          </p:cNvPr>
          <p:cNvPicPr>
            <a:picLocks noGrp="1" noChangeAspect="1" noChangeArrowheads="1"/>
          </p:cNvPicPr>
          <p:nvPr>
            <p:ph sz="half" idx="2"/>
          </p:nvPr>
        </p:nvPicPr>
        <p:blipFill>
          <a:blip r:embed="rId3" cstate="print"/>
          <a:srcRect/>
          <a:stretch>
            <a:fillRect/>
          </a:stretch>
        </p:blipFill>
        <p:spPr>
          <a:xfrm>
            <a:off x="5619645" y="4293096"/>
            <a:ext cx="3541416" cy="2656062"/>
          </a:xfrm>
          <a:ln/>
        </p:spPr>
      </p:pic>
      <p:sp>
        <p:nvSpPr>
          <p:cNvPr id="4099" name="Rectangle 3"/>
          <p:cNvSpPr>
            <a:spLocks noGrp="1" noChangeArrowheads="1"/>
          </p:cNvSpPr>
          <p:nvPr>
            <p:ph type="body" sz="half" idx="1"/>
          </p:nvPr>
        </p:nvSpPr>
        <p:spPr>
          <a:xfrm>
            <a:off x="323528" y="908720"/>
            <a:ext cx="8219256" cy="4525963"/>
          </a:xfrm>
        </p:spPr>
        <p:txBody>
          <a:bodyPr/>
          <a:lstStyle/>
          <a:p>
            <a:r>
              <a:rPr lang="fr-CA" sz="2800" dirty="0">
                <a:solidFill>
                  <a:srgbClr val="7030A0"/>
                </a:solidFill>
              </a:rPr>
              <a:t>Humidité – Saison de pluie en été. Sec pendant l’hiver</a:t>
            </a:r>
          </a:p>
          <a:p>
            <a:r>
              <a:rPr lang="fr-CA" sz="2800" dirty="0">
                <a:solidFill>
                  <a:srgbClr val="7030A0"/>
                </a:solidFill>
              </a:rPr>
              <a:t>Température – Très chaud l’été. Frais pendant l’hiver</a:t>
            </a:r>
          </a:p>
          <a:p>
            <a:r>
              <a:rPr lang="fr-CA" sz="2800" dirty="0">
                <a:solidFill>
                  <a:srgbClr val="7030A0"/>
                </a:solidFill>
              </a:rPr>
              <a:t>Végétation – Herbes hautes, peu d’arbres</a:t>
            </a:r>
          </a:p>
          <a:p>
            <a:r>
              <a:rPr lang="fr-CA" sz="2800" dirty="0">
                <a:solidFill>
                  <a:srgbClr val="7030A0"/>
                </a:solidFill>
              </a:rPr>
              <a:t>Sols – pas trop fertiles</a:t>
            </a:r>
          </a:p>
          <a:p>
            <a:r>
              <a:rPr lang="fr-CA" sz="2800" dirty="0">
                <a:solidFill>
                  <a:srgbClr val="7030A0"/>
                </a:solidFill>
              </a:rPr>
              <a:t>Faune – Mammifères, oiseaux, </a:t>
            </a:r>
            <a:r>
              <a:rPr lang="fr-CA" sz="2800" dirty="0" smtClean="0">
                <a:solidFill>
                  <a:srgbClr val="7030A0"/>
                </a:solidFill>
              </a:rPr>
              <a:t>serpents</a:t>
            </a:r>
            <a:endParaRPr lang="fr-CA" sz="2800"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CA" dirty="0">
                <a:solidFill>
                  <a:srgbClr val="7030A0"/>
                </a:solidFill>
              </a:rPr>
              <a:t>Prairie Tempérée</a:t>
            </a:r>
          </a:p>
        </p:txBody>
      </p:sp>
      <p:pic>
        <p:nvPicPr>
          <p:cNvPr id="28677" name="Picture 5" descr="steppe"/>
          <p:cNvPicPr>
            <a:picLocks noGrp="1" noChangeAspect="1" noChangeArrowheads="1"/>
          </p:cNvPicPr>
          <p:nvPr>
            <p:ph sz="half" idx="1"/>
          </p:nvPr>
        </p:nvPicPr>
        <p:blipFill>
          <a:blip r:embed="rId2" cstate="print"/>
          <a:srcRect/>
          <a:stretch>
            <a:fillRect/>
          </a:stretch>
        </p:blipFill>
        <p:spPr>
          <a:xfrm>
            <a:off x="457200" y="2347913"/>
            <a:ext cx="4038600" cy="3028950"/>
          </a:xfrm>
          <a:noFill/>
          <a:ln/>
        </p:spPr>
      </p:pic>
      <p:pic>
        <p:nvPicPr>
          <p:cNvPr id="28680" name="Picture 8" descr="Typische_Steppe_1295"/>
          <p:cNvPicPr>
            <a:picLocks noGrp="1" noChangeAspect="1" noChangeArrowheads="1"/>
          </p:cNvPicPr>
          <p:nvPr>
            <p:ph sz="quarter" idx="2"/>
          </p:nvPr>
        </p:nvPicPr>
        <p:blipFill>
          <a:blip r:embed="rId3" cstate="print"/>
          <a:srcRect/>
          <a:stretch>
            <a:fillRect/>
          </a:stretch>
        </p:blipFill>
        <p:spPr>
          <a:xfrm>
            <a:off x="5448300" y="1778000"/>
            <a:ext cx="2438400" cy="1828800"/>
          </a:xfrm>
          <a:noFill/>
          <a:ln/>
        </p:spPr>
      </p:pic>
      <p:pic>
        <p:nvPicPr>
          <p:cNvPr id="28683" name="Picture 11" descr="1">
            <a:hlinkClick r:id="rId4"/>
          </p:cNvPr>
          <p:cNvPicPr>
            <a:picLocks noGrp="1" noChangeAspect="1" noChangeArrowheads="1"/>
          </p:cNvPicPr>
          <p:nvPr>
            <p:ph sz="quarter" idx="3"/>
          </p:nvPr>
        </p:nvPicPr>
        <p:blipFill>
          <a:blip r:embed="rId5" cstate="print"/>
          <a:srcRect/>
          <a:stretch>
            <a:fillRect/>
          </a:stretch>
        </p:blipFill>
        <p:spPr>
          <a:xfrm>
            <a:off x="5651500" y="3933825"/>
            <a:ext cx="2555875" cy="2555875"/>
          </a:xfr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27856"/>
            <a:ext cx="8229600" cy="1143000"/>
          </a:xfrm>
        </p:spPr>
        <p:txBody>
          <a:bodyPr/>
          <a:lstStyle/>
          <a:p>
            <a:r>
              <a:rPr lang="fr-CA" dirty="0">
                <a:solidFill>
                  <a:srgbClr val="7030A0"/>
                </a:solidFill>
              </a:rPr>
              <a:t>Prairie tempérée (steppe)</a:t>
            </a:r>
          </a:p>
        </p:txBody>
      </p:sp>
      <p:sp>
        <p:nvSpPr>
          <p:cNvPr id="7171" name="Rectangle 3"/>
          <p:cNvSpPr>
            <a:spLocks noGrp="1" noChangeArrowheads="1"/>
          </p:cNvSpPr>
          <p:nvPr>
            <p:ph type="body" sz="half" idx="1"/>
          </p:nvPr>
        </p:nvSpPr>
        <p:spPr>
          <a:xfrm>
            <a:off x="457200" y="980728"/>
            <a:ext cx="8147050" cy="5145435"/>
          </a:xfrm>
        </p:spPr>
        <p:txBody>
          <a:bodyPr/>
          <a:lstStyle/>
          <a:p>
            <a:r>
              <a:rPr lang="fr-CA" dirty="0">
                <a:solidFill>
                  <a:srgbClr val="7030A0"/>
                </a:solidFill>
              </a:rPr>
              <a:t>Humidité – Neige en hiver. Quelques orages d’été.</a:t>
            </a:r>
          </a:p>
          <a:p>
            <a:r>
              <a:rPr lang="fr-CA" dirty="0">
                <a:solidFill>
                  <a:srgbClr val="7030A0"/>
                </a:solidFill>
              </a:rPr>
              <a:t>Température – Hiver froid, été chaude</a:t>
            </a:r>
          </a:p>
          <a:p>
            <a:r>
              <a:rPr lang="fr-CA" dirty="0">
                <a:solidFill>
                  <a:srgbClr val="7030A0"/>
                </a:solidFill>
              </a:rPr>
              <a:t>Végétation – Herbes moyennes et courtes</a:t>
            </a:r>
          </a:p>
          <a:p>
            <a:r>
              <a:rPr lang="fr-CA" dirty="0">
                <a:solidFill>
                  <a:srgbClr val="7030A0"/>
                </a:solidFill>
              </a:rPr>
              <a:t>Sols – très fertiles</a:t>
            </a:r>
          </a:p>
          <a:p>
            <a:r>
              <a:rPr lang="fr-CA" dirty="0">
                <a:solidFill>
                  <a:srgbClr val="7030A0"/>
                </a:solidFill>
              </a:rPr>
              <a:t>Faune – Animaux migratoires, colonies de petits rongeurs, </a:t>
            </a:r>
            <a:endParaRPr lang="fr-CA" dirty="0" smtClean="0">
              <a:solidFill>
                <a:srgbClr val="7030A0"/>
              </a:solidFill>
            </a:endParaRPr>
          </a:p>
          <a:p>
            <a:pPr marL="0" indent="0">
              <a:buNone/>
            </a:pPr>
            <a:r>
              <a:rPr lang="fr-CA" dirty="0" smtClean="0">
                <a:solidFill>
                  <a:srgbClr val="7030A0"/>
                </a:solidFill>
              </a:rPr>
              <a:t>oiseaux</a:t>
            </a:r>
            <a:r>
              <a:rPr lang="fr-CA" dirty="0">
                <a:solidFill>
                  <a:srgbClr val="7030A0"/>
                </a:solidFill>
              </a:rPr>
              <a:t>, </a:t>
            </a:r>
            <a:r>
              <a:rPr lang="fr-CA" dirty="0" smtClean="0">
                <a:solidFill>
                  <a:srgbClr val="7030A0"/>
                </a:solidFill>
              </a:rPr>
              <a:t>insectes</a:t>
            </a:r>
            <a:endParaRPr lang="fr-CA" dirty="0">
              <a:solidFill>
                <a:srgbClr val="7030A0"/>
              </a:solidFill>
            </a:endParaRPr>
          </a:p>
        </p:txBody>
      </p:sp>
      <p:pic>
        <p:nvPicPr>
          <p:cNvPr id="7173" name="Picture 5" descr="WinterinDashbalbarmongolia"/>
          <p:cNvPicPr>
            <a:picLocks noGrp="1" noChangeAspect="1" noChangeArrowheads="1"/>
          </p:cNvPicPr>
          <p:nvPr>
            <p:ph sz="half" idx="2"/>
          </p:nvPr>
        </p:nvPicPr>
        <p:blipFill>
          <a:blip r:embed="rId2" cstate="print"/>
          <a:srcRect/>
          <a:stretch>
            <a:fillRect/>
          </a:stretch>
        </p:blipFill>
        <p:spPr>
          <a:xfrm>
            <a:off x="4295775" y="4509120"/>
            <a:ext cx="4848225" cy="26289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CA" dirty="0">
                <a:solidFill>
                  <a:srgbClr val="7030A0"/>
                </a:solidFill>
              </a:rPr>
              <a:t>Désert chaud</a:t>
            </a:r>
          </a:p>
        </p:txBody>
      </p:sp>
      <p:pic>
        <p:nvPicPr>
          <p:cNvPr id="33797" name="Picture 5" descr="Desert"/>
          <p:cNvPicPr>
            <a:picLocks noGrp="1" noChangeAspect="1" noChangeArrowheads="1"/>
          </p:cNvPicPr>
          <p:nvPr>
            <p:ph sz="half" idx="1"/>
          </p:nvPr>
        </p:nvPicPr>
        <p:blipFill>
          <a:blip r:embed="rId2" cstate="print"/>
          <a:srcRect/>
          <a:stretch>
            <a:fillRect/>
          </a:stretch>
        </p:blipFill>
        <p:spPr>
          <a:xfrm>
            <a:off x="457200" y="2536825"/>
            <a:ext cx="4038600" cy="2652713"/>
          </a:xfrm>
          <a:noFill/>
          <a:ln/>
        </p:spPr>
      </p:pic>
      <p:pic>
        <p:nvPicPr>
          <p:cNvPr id="33800" name="Picture 8" descr="desert-picture-1"/>
          <p:cNvPicPr>
            <a:picLocks noGrp="1" noChangeAspect="1" noChangeArrowheads="1"/>
          </p:cNvPicPr>
          <p:nvPr>
            <p:ph sz="quarter" idx="2"/>
          </p:nvPr>
        </p:nvPicPr>
        <p:blipFill>
          <a:blip r:embed="rId3" cstate="print"/>
          <a:srcRect/>
          <a:stretch>
            <a:fillRect/>
          </a:stretch>
        </p:blipFill>
        <p:spPr>
          <a:xfrm>
            <a:off x="5564188" y="1130300"/>
            <a:ext cx="2679700" cy="2655888"/>
          </a:xfrm>
          <a:noFill/>
          <a:ln/>
        </p:spPr>
      </p:pic>
      <p:pic>
        <p:nvPicPr>
          <p:cNvPr id="33803" name="Picture 11" descr="California%20-%20Mojave%20Desert%20-%203-2001%20-%2002"/>
          <p:cNvPicPr>
            <a:picLocks noGrp="1" noChangeAspect="1" noChangeArrowheads="1"/>
          </p:cNvPicPr>
          <p:nvPr>
            <p:ph sz="quarter" idx="3"/>
          </p:nvPr>
        </p:nvPicPr>
        <p:blipFill>
          <a:blip r:embed="rId4" cstate="print"/>
          <a:srcRect/>
          <a:stretch>
            <a:fillRect/>
          </a:stretch>
        </p:blipFill>
        <p:spPr>
          <a:xfrm>
            <a:off x="5208588" y="3938588"/>
            <a:ext cx="2916237" cy="2187575"/>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0"/>
            <a:ext cx="8229600" cy="1143000"/>
          </a:xfrm>
        </p:spPr>
        <p:txBody>
          <a:bodyPr/>
          <a:lstStyle/>
          <a:p>
            <a:r>
              <a:rPr lang="fr-CA" dirty="0">
                <a:solidFill>
                  <a:srgbClr val="7030A0"/>
                </a:solidFill>
              </a:rPr>
              <a:t>Désert chaud</a:t>
            </a:r>
          </a:p>
        </p:txBody>
      </p:sp>
      <p:sp>
        <p:nvSpPr>
          <p:cNvPr id="8195" name="Rectangle 3"/>
          <p:cNvSpPr>
            <a:spLocks noGrp="1" noChangeArrowheads="1"/>
          </p:cNvSpPr>
          <p:nvPr>
            <p:ph type="body" sz="half" idx="1"/>
          </p:nvPr>
        </p:nvSpPr>
        <p:spPr>
          <a:xfrm>
            <a:off x="179512" y="1124744"/>
            <a:ext cx="8712968" cy="3528392"/>
          </a:xfrm>
        </p:spPr>
        <p:txBody>
          <a:bodyPr/>
          <a:lstStyle/>
          <a:p>
            <a:pPr>
              <a:lnSpc>
                <a:spcPct val="90000"/>
              </a:lnSpc>
            </a:pPr>
            <a:r>
              <a:rPr lang="fr-CA" dirty="0">
                <a:solidFill>
                  <a:srgbClr val="7030A0"/>
                </a:solidFill>
              </a:rPr>
              <a:t>Humidité – Très peu de pluie</a:t>
            </a:r>
          </a:p>
          <a:p>
            <a:pPr>
              <a:lnSpc>
                <a:spcPct val="90000"/>
              </a:lnSpc>
            </a:pPr>
            <a:r>
              <a:rPr lang="fr-CA" dirty="0">
                <a:solidFill>
                  <a:srgbClr val="7030A0"/>
                </a:solidFill>
              </a:rPr>
              <a:t>Température – Grande variation de température quotidienne. Frais en hiver, très chaud en été.</a:t>
            </a:r>
          </a:p>
          <a:p>
            <a:pPr>
              <a:lnSpc>
                <a:spcPct val="90000"/>
              </a:lnSpc>
            </a:pPr>
            <a:r>
              <a:rPr lang="fr-CA" dirty="0">
                <a:solidFill>
                  <a:srgbClr val="7030A0"/>
                </a:solidFill>
              </a:rPr>
              <a:t>Végétation – Cactus et autres broussailles</a:t>
            </a:r>
          </a:p>
          <a:p>
            <a:pPr>
              <a:lnSpc>
                <a:spcPct val="90000"/>
              </a:lnSpc>
            </a:pPr>
            <a:r>
              <a:rPr lang="fr-CA" dirty="0">
                <a:solidFill>
                  <a:srgbClr val="7030A0"/>
                </a:solidFill>
              </a:rPr>
              <a:t>Sols – Pauvres et </a:t>
            </a:r>
            <a:r>
              <a:rPr lang="fr-CA" sz="2800" dirty="0" err="1">
                <a:solidFill>
                  <a:srgbClr val="7030A0"/>
                </a:solidFill>
              </a:rPr>
              <a:t>sabloneux</a:t>
            </a:r>
            <a:endParaRPr lang="fr-CA" sz="2800" dirty="0">
              <a:solidFill>
                <a:srgbClr val="7030A0"/>
              </a:solidFill>
            </a:endParaRPr>
          </a:p>
          <a:p>
            <a:pPr>
              <a:lnSpc>
                <a:spcPct val="90000"/>
              </a:lnSpc>
            </a:pPr>
            <a:r>
              <a:rPr lang="fr-CA" dirty="0">
                <a:solidFill>
                  <a:srgbClr val="7030A0"/>
                </a:solidFill>
              </a:rPr>
              <a:t>Faune – </a:t>
            </a:r>
            <a:endParaRPr lang="fr-CA" dirty="0" smtClean="0">
              <a:solidFill>
                <a:srgbClr val="7030A0"/>
              </a:solidFill>
            </a:endParaRPr>
          </a:p>
          <a:p>
            <a:pPr marL="0" indent="0">
              <a:lnSpc>
                <a:spcPct val="90000"/>
              </a:lnSpc>
              <a:buNone/>
            </a:pPr>
            <a:r>
              <a:rPr lang="fr-CA" dirty="0" smtClean="0">
                <a:solidFill>
                  <a:srgbClr val="7030A0"/>
                </a:solidFill>
              </a:rPr>
              <a:t>Reptiles</a:t>
            </a:r>
            <a:r>
              <a:rPr lang="fr-CA" dirty="0">
                <a:solidFill>
                  <a:srgbClr val="7030A0"/>
                </a:solidFill>
              </a:rPr>
              <a:t>, </a:t>
            </a:r>
            <a:endParaRPr lang="fr-CA" dirty="0" smtClean="0">
              <a:solidFill>
                <a:srgbClr val="7030A0"/>
              </a:solidFill>
            </a:endParaRPr>
          </a:p>
          <a:p>
            <a:pPr marL="0" indent="0">
              <a:lnSpc>
                <a:spcPct val="90000"/>
              </a:lnSpc>
              <a:buNone/>
            </a:pPr>
            <a:r>
              <a:rPr lang="fr-CA" dirty="0" smtClean="0">
                <a:solidFill>
                  <a:srgbClr val="7030A0"/>
                </a:solidFill>
              </a:rPr>
              <a:t>oiseaux</a:t>
            </a:r>
            <a:r>
              <a:rPr lang="fr-CA" dirty="0">
                <a:solidFill>
                  <a:srgbClr val="7030A0"/>
                </a:solidFill>
              </a:rPr>
              <a:t>, </a:t>
            </a:r>
            <a:endParaRPr lang="fr-CA" dirty="0" smtClean="0">
              <a:solidFill>
                <a:srgbClr val="7030A0"/>
              </a:solidFill>
            </a:endParaRPr>
          </a:p>
          <a:p>
            <a:pPr marL="0" indent="0">
              <a:lnSpc>
                <a:spcPct val="90000"/>
              </a:lnSpc>
              <a:buNone/>
            </a:pPr>
            <a:r>
              <a:rPr lang="fr-CA" dirty="0" smtClean="0">
                <a:solidFill>
                  <a:srgbClr val="7030A0"/>
                </a:solidFill>
              </a:rPr>
              <a:t>animaux </a:t>
            </a:r>
            <a:r>
              <a:rPr lang="fr-CA" dirty="0">
                <a:solidFill>
                  <a:srgbClr val="7030A0"/>
                </a:solidFill>
              </a:rPr>
              <a:t>nocturnes</a:t>
            </a:r>
          </a:p>
        </p:txBody>
      </p:sp>
      <p:pic>
        <p:nvPicPr>
          <p:cNvPr id="8196" name="Picture 4" descr="mauritanie2"/>
          <p:cNvPicPr>
            <a:picLocks noGrp="1" noChangeAspect="1" noChangeArrowheads="1"/>
          </p:cNvPicPr>
          <p:nvPr>
            <p:ph sz="half" idx="2"/>
          </p:nvPr>
        </p:nvPicPr>
        <p:blipFill>
          <a:blip r:embed="rId2" cstate="print"/>
          <a:srcRect/>
          <a:stretch>
            <a:fillRect/>
          </a:stretch>
        </p:blipFill>
        <p:spPr>
          <a:xfrm>
            <a:off x="5070309" y="4164013"/>
            <a:ext cx="4038600" cy="2693987"/>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CA" dirty="0">
                <a:solidFill>
                  <a:srgbClr val="7030A0"/>
                </a:solidFill>
              </a:rPr>
              <a:t>Taïga</a:t>
            </a:r>
          </a:p>
        </p:txBody>
      </p:sp>
      <p:pic>
        <p:nvPicPr>
          <p:cNvPr id="38917" name="Picture 5" descr="taiga"/>
          <p:cNvPicPr>
            <a:picLocks noGrp="1" noChangeAspect="1" noChangeArrowheads="1"/>
          </p:cNvPicPr>
          <p:nvPr>
            <p:ph sz="half" idx="1"/>
          </p:nvPr>
        </p:nvPicPr>
        <p:blipFill>
          <a:blip r:embed="rId2" cstate="print"/>
          <a:srcRect/>
          <a:stretch>
            <a:fillRect/>
          </a:stretch>
        </p:blipFill>
        <p:spPr>
          <a:xfrm>
            <a:off x="457200" y="2347913"/>
            <a:ext cx="4038600" cy="3028950"/>
          </a:xfrm>
          <a:noFill/>
          <a:ln/>
        </p:spPr>
      </p:pic>
      <p:pic>
        <p:nvPicPr>
          <p:cNvPr id="38920" name="Picture 8" descr="South_Taiga_Plotnikovo_near_profile_"/>
          <p:cNvPicPr>
            <a:picLocks noGrp="1" noChangeAspect="1" noChangeArrowheads="1"/>
          </p:cNvPicPr>
          <p:nvPr>
            <p:ph sz="quarter" idx="2"/>
          </p:nvPr>
        </p:nvPicPr>
        <p:blipFill>
          <a:blip r:embed="rId3" cstate="print"/>
          <a:srcRect/>
          <a:stretch>
            <a:fillRect/>
          </a:stretch>
        </p:blipFill>
        <p:spPr>
          <a:xfrm>
            <a:off x="5219700" y="1239838"/>
            <a:ext cx="3384550" cy="2538412"/>
          </a:xfrm>
          <a:noFill/>
          <a:ln/>
        </p:spPr>
      </p:pic>
      <p:pic>
        <p:nvPicPr>
          <p:cNvPr id="38923" name="Picture 11" descr="Schwarze_Taiga_1274"/>
          <p:cNvPicPr>
            <a:picLocks noGrp="1" noChangeAspect="1" noChangeArrowheads="1"/>
          </p:cNvPicPr>
          <p:nvPr>
            <p:ph sz="quarter" idx="3"/>
          </p:nvPr>
        </p:nvPicPr>
        <p:blipFill>
          <a:blip r:embed="rId4" cstate="print"/>
          <a:srcRect/>
          <a:stretch>
            <a:fillRect/>
          </a:stretch>
        </p:blipFill>
        <p:spPr>
          <a:xfrm>
            <a:off x="5364163" y="3933825"/>
            <a:ext cx="3243262" cy="243205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0"/>
            <a:ext cx="8229600" cy="1143000"/>
          </a:xfrm>
        </p:spPr>
        <p:txBody>
          <a:bodyPr/>
          <a:lstStyle/>
          <a:p>
            <a:r>
              <a:rPr lang="fr-CA" dirty="0">
                <a:solidFill>
                  <a:srgbClr val="7030A0"/>
                </a:solidFill>
              </a:rPr>
              <a:t>Taïga</a:t>
            </a:r>
          </a:p>
        </p:txBody>
      </p:sp>
      <p:sp>
        <p:nvSpPr>
          <p:cNvPr id="9219" name="Rectangle 3"/>
          <p:cNvSpPr>
            <a:spLocks noGrp="1" noChangeArrowheads="1"/>
          </p:cNvSpPr>
          <p:nvPr>
            <p:ph type="body" sz="half" idx="1"/>
          </p:nvPr>
        </p:nvSpPr>
        <p:spPr>
          <a:xfrm>
            <a:off x="0" y="908720"/>
            <a:ext cx="5004048" cy="5688632"/>
          </a:xfrm>
        </p:spPr>
        <p:txBody>
          <a:bodyPr/>
          <a:lstStyle/>
          <a:p>
            <a:r>
              <a:rPr lang="fr-CA" dirty="0">
                <a:solidFill>
                  <a:srgbClr val="7030A0"/>
                </a:solidFill>
              </a:rPr>
              <a:t>Humidité – Neige en hiver, pluie pendant l’été</a:t>
            </a:r>
          </a:p>
          <a:p>
            <a:r>
              <a:rPr lang="fr-CA" dirty="0">
                <a:solidFill>
                  <a:srgbClr val="7030A0"/>
                </a:solidFill>
              </a:rPr>
              <a:t>Température – Hiver très froid, été frais</a:t>
            </a:r>
          </a:p>
          <a:p>
            <a:r>
              <a:rPr lang="fr-CA" dirty="0">
                <a:solidFill>
                  <a:srgbClr val="7030A0"/>
                </a:solidFill>
              </a:rPr>
              <a:t>Végétation – Arbres Conifères</a:t>
            </a:r>
          </a:p>
          <a:p>
            <a:r>
              <a:rPr lang="fr-CA" dirty="0">
                <a:solidFill>
                  <a:srgbClr val="7030A0"/>
                </a:solidFill>
              </a:rPr>
              <a:t>Sols – moins fertiles mais arables</a:t>
            </a:r>
          </a:p>
          <a:p>
            <a:r>
              <a:rPr lang="fr-CA" dirty="0">
                <a:solidFill>
                  <a:srgbClr val="7030A0"/>
                </a:solidFill>
              </a:rPr>
              <a:t>Faune – grands mammifères</a:t>
            </a:r>
          </a:p>
        </p:txBody>
      </p:sp>
      <p:pic>
        <p:nvPicPr>
          <p:cNvPr id="9221" name="Picture 5" descr="123"/>
          <p:cNvPicPr>
            <a:picLocks noGrp="1" noChangeAspect="1" noChangeArrowheads="1"/>
          </p:cNvPicPr>
          <p:nvPr>
            <p:ph sz="half" idx="2"/>
          </p:nvPr>
        </p:nvPicPr>
        <p:blipFill>
          <a:blip r:embed="rId2" cstate="print"/>
          <a:srcRect/>
          <a:stretch>
            <a:fillRect/>
          </a:stretch>
        </p:blipFill>
        <p:spPr>
          <a:xfrm>
            <a:off x="5143500" y="1830388"/>
            <a:ext cx="3048000" cy="4064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CA" dirty="0">
                <a:solidFill>
                  <a:srgbClr val="7030A0"/>
                </a:solidFill>
              </a:rPr>
              <a:t>Toundra</a:t>
            </a:r>
          </a:p>
        </p:txBody>
      </p:sp>
      <p:pic>
        <p:nvPicPr>
          <p:cNvPr id="44037" name="Picture 5" descr="139_Sunset%20in%20the%20Tundra"/>
          <p:cNvPicPr>
            <a:picLocks noGrp="1" noChangeAspect="1" noChangeArrowheads="1"/>
          </p:cNvPicPr>
          <p:nvPr>
            <p:ph sz="half" idx="1"/>
          </p:nvPr>
        </p:nvPicPr>
        <p:blipFill>
          <a:blip r:embed="rId2" cstate="print"/>
          <a:srcRect/>
          <a:stretch>
            <a:fillRect/>
          </a:stretch>
        </p:blipFill>
        <p:spPr>
          <a:xfrm>
            <a:off x="457200" y="2347913"/>
            <a:ext cx="4038600" cy="3028950"/>
          </a:xfrm>
          <a:noFill/>
          <a:ln/>
        </p:spPr>
      </p:pic>
      <p:pic>
        <p:nvPicPr>
          <p:cNvPr id="44040" name="Picture 8" descr="Healy_Ridge_Tundra_2_web"/>
          <p:cNvPicPr>
            <a:picLocks noGrp="1" noChangeAspect="1" noChangeArrowheads="1"/>
          </p:cNvPicPr>
          <p:nvPr>
            <p:ph sz="half" idx="2"/>
          </p:nvPr>
        </p:nvPicPr>
        <p:blipFill>
          <a:blip r:embed="rId3" cstate="print"/>
          <a:srcRect/>
          <a:stretch>
            <a:fillRect/>
          </a:stretch>
        </p:blipFill>
        <p:spPr>
          <a:xfrm>
            <a:off x="4787900" y="1341438"/>
            <a:ext cx="3816350" cy="3074987"/>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552" y="-171400"/>
            <a:ext cx="8229600" cy="1143000"/>
          </a:xfrm>
        </p:spPr>
        <p:txBody>
          <a:bodyPr/>
          <a:lstStyle/>
          <a:p>
            <a:r>
              <a:rPr lang="fr-CA" dirty="0">
                <a:solidFill>
                  <a:srgbClr val="7030A0"/>
                </a:solidFill>
              </a:rPr>
              <a:t>Toundra</a:t>
            </a:r>
          </a:p>
        </p:txBody>
      </p:sp>
      <p:sp>
        <p:nvSpPr>
          <p:cNvPr id="10243" name="Rectangle 3"/>
          <p:cNvSpPr>
            <a:spLocks noGrp="1" noChangeArrowheads="1"/>
          </p:cNvSpPr>
          <p:nvPr>
            <p:ph type="body" sz="half" idx="1"/>
          </p:nvPr>
        </p:nvSpPr>
        <p:spPr>
          <a:xfrm>
            <a:off x="0" y="692696"/>
            <a:ext cx="5796136" cy="5877272"/>
          </a:xfrm>
        </p:spPr>
        <p:txBody>
          <a:bodyPr/>
          <a:lstStyle/>
          <a:p>
            <a:r>
              <a:rPr lang="fr-CA" sz="3600" dirty="0">
                <a:solidFill>
                  <a:srgbClr val="7030A0"/>
                </a:solidFill>
              </a:rPr>
              <a:t>Humidité – précipitation assez faible</a:t>
            </a:r>
          </a:p>
          <a:p>
            <a:r>
              <a:rPr lang="fr-CA" sz="3600" dirty="0">
                <a:solidFill>
                  <a:srgbClr val="7030A0"/>
                </a:solidFill>
              </a:rPr>
              <a:t>Température – Hiver très long et rigoureux</a:t>
            </a:r>
          </a:p>
          <a:p>
            <a:r>
              <a:rPr lang="fr-CA" sz="3600" dirty="0">
                <a:solidFill>
                  <a:srgbClr val="7030A0"/>
                </a:solidFill>
              </a:rPr>
              <a:t>Végétation – Lichens, mousses, arbustes</a:t>
            </a:r>
          </a:p>
          <a:p>
            <a:r>
              <a:rPr lang="fr-CA" sz="3600" dirty="0">
                <a:solidFill>
                  <a:srgbClr val="7030A0"/>
                </a:solidFill>
              </a:rPr>
              <a:t>Sols – Pergélisols</a:t>
            </a:r>
          </a:p>
          <a:p>
            <a:r>
              <a:rPr lang="fr-CA" sz="3600" dirty="0">
                <a:solidFill>
                  <a:srgbClr val="7030A0"/>
                </a:solidFill>
              </a:rPr>
              <a:t>Faune – Mammifères, oiseaux</a:t>
            </a:r>
          </a:p>
        </p:txBody>
      </p:sp>
      <p:pic>
        <p:nvPicPr>
          <p:cNvPr id="10245" name="Picture 5" descr="frozen_tundra"/>
          <p:cNvPicPr>
            <a:picLocks noGrp="1" noChangeAspect="1" noChangeArrowheads="1"/>
          </p:cNvPicPr>
          <p:nvPr>
            <p:ph sz="half" idx="2"/>
          </p:nvPr>
        </p:nvPicPr>
        <p:blipFill>
          <a:blip r:embed="rId2" cstate="print"/>
          <a:srcRect/>
          <a:stretch>
            <a:fillRect/>
          </a:stretch>
        </p:blipFill>
        <p:spPr>
          <a:xfrm>
            <a:off x="5077927" y="3796325"/>
            <a:ext cx="4038600" cy="302895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r-CA" dirty="0">
                <a:solidFill>
                  <a:srgbClr val="7030A0"/>
                </a:solidFill>
              </a:rPr>
              <a:t>Forêt décidue tempérée</a:t>
            </a:r>
          </a:p>
        </p:txBody>
      </p:sp>
      <p:pic>
        <p:nvPicPr>
          <p:cNvPr id="48133" name="Picture 5" descr="albright"/>
          <p:cNvPicPr>
            <a:picLocks noGrp="1" noChangeAspect="1" noChangeArrowheads="1"/>
          </p:cNvPicPr>
          <p:nvPr>
            <p:ph sz="half" idx="1"/>
          </p:nvPr>
        </p:nvPicPr>
        <p:blipFill>
          <a:blip r:embed="rId2" cstate="print"/>
          <a:srcRect/>
          <a:stretch>
            <a:fillRect/>
          </a:stretch>
        </p:blipFill>
        <p:spPr>
          <a:xfrm>
            <a:off x="733425" y="2709863"/>
            <a:ext cx="3484563" cy="2305050"/>
          </a:xfrm>
          <a:noFill/>
          <a:ln/>
        </p:spPr>
      </p:pic>
      <p:pic>
        <p:nvPicPr>
          <p:cNvPr id="48136" name="Picture 8" descr="covework"/>
          <p:cNvPicPr>
            <a:picLocks noGrp="1" noChangeAspect="1" noChangeArrowheads="1"/>
          </p:cNvPicPr>
          <p:nvPr>
            <p:ph sz="half" idx="2"/>
          </p:nvPr>
        </p:nvPicPr>
        <p:blipFill>
          <a:blip r:embed="rId3" cstate="print"/>
          <a:srcRect/>
          <a:stretch>
            <a:fillRect/>
          </a:stretch>
        </p:blipFill>
        <p:spPr>
          <a:xfrm>
            <a:off x="4924425" y="2709863"/>
            <a:ext cx="3484563" cy="230505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CA" dirty="0" err="1">
                <a:solidFill>
                  <a:srgbClr val="7030A0"/>
                </a:solidFill>
              </a:rPr>
              <a:t>Renseignements</a:t>
            </a:r>
            <a:r>
              <a:rPr lang="en-CA" dirty="0">
                <a:solidFill>
                  <a:srgbClr val="7030A0"/>
                </a:solidFill>
              </a:rPr>
              <a:t> </a:t>
            </a:r>
            <a:r>
              <a:rPr lang="en-CA" dirty="0" err="1" smtClean="0">
                <a:solidFill>
                  <a:srgbClr val="7030A0"/>
                </a:solidFill>
              </a:rPr>
              <a:t>généraux</a:t>
            </a:r>
            <a:endParaRPr lang="en-CA" dirty="0">
              <a:solidFill>
                <a:srgbClr val="7030A0"/>
              </a:solidFill>
            </a:endParaRPr>
          </a:p>
        </p:txBody>
      </p:sp>
      <p:sp>
        <p:nvSpPr>
          <p:cNvPr id="65539" name="Rectangle 3"/>
          <p:cNvSpPr>
            <a:spLocks noGrp="1" noChangeArrowheads="1"/>
          </p:cNvSpPr>
          <p:nvPr>
            <p:ph type="body" idx="1"/>
          </p:nvPr>
        </p:nvSpPr>
        <p:spPr>
          <a:xfrm>
            <a:off x="395288" y="1557338"/>
            <a:ext cx="8229600" cy="1727200"/>
          </a:xfrm>
        </p:spPr>
        <p:txBody>
          <a:bodyPr/>
          <a:lstStyle/>
          <a:p>
            <a:r>
              <a:rPr lang="fr-CA" i="1" dirty="0">
                <a:solidFill>
                  <a:srgbClr val="7030A0"/>
                </a:solidFill>
              </a:rPr>
              <a:t>Les biomes sont les plus grandes régions naturelles homogènes du monde</a:t>
            </a:r>
            <a:r>
              <a:rPr lang="fr-CA" i="1" dirty="0" smtClean="0">
                <a:solidFill>
                  <a:srgbClr val="7030A0"/>
                </a:solidFill>
              </a:rPr>
              <a:t>.</a:t>
            </a:r>
          </a:p>
          <a:p>
            <a:pPr marL="0" indent="0">
              <a:buNone/>
            </a:pPr>
            <a:endParaRPr lang="fr-CA" i="1" dirty="0">
              <a:solidFill>
                <a:srgbClr val="7030A0"/>
              </a:solidFill>
            </a:endParaRPr>
          </a:p>
          <a:p>
            <a:endParaRPr lang="en-CA" dirty="0">
              <a:solidFill>
                <a:srgbClr val="7030A0"/>
              </a:solidFill>
            </a:endParaRPr>
          </a:p>
        </p:txBody>
      </p:sp>
      <p:pic>
        <p:nvPicPr>
          <p:cNvPr id="2" name="Picture 1"/>
          <p:cNvPicPr>
            <a:picLocks noChangeAspect="1"/>
          </p:cNvPicPr>
          <p:nvPr/>
        </p:nvPicPr>
        <p:blipFill>
          <a:blip r:embed="rId2"/>
          <a:stretch>
            <a:fillRect/>
          </a:stretch>
        </p:blipFill>
        <p:spPr>
          <a:xfrm>
            <a:off x="1138331" y="2996952"/>
            <a:ext cx="6867338" cy="30232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171400"/>
            <a:ext cx="8229600" cy="1143000"/>
          </a:xfrm>
        </p:spPr>
        <p:txBody>
          <a:bodyPr/>
          <a:lstStyle/>
          <a:p>
            <a:r>
              <a:rPr lang="fr-CA" dirty="0">
                <a:solidFill>
                  <a:srgbClr val="7030A0"/>
                </a:solidFill>
              </a:rPr>
              <a:t>Forêt décidue tempérée</a:t>
            </a:r>
          </a:p>
        </p:txBody>
      </p:sp>
      <p:sp>
        <p:nvSpPr>
          <p:cNvPr id="11267" name="Rectangle 3"/>
          <p:cNvSpPr>
            <a:spLocks noGrp="1" noChangeArrowheads="1"/>
          </p:cNvSpPr>
          <p:nvPr>
            <p:ph type="body" sz="half" idx="1"/>
          </p:nvPr>
        </p:nvSpPr>
        <p:spPr>
          <a:xfrm>
            <a:off x="1960" y="908720"/>
            <a:ext cx="7018312" cy="5949280"/>
          </a:xfrm>
        </p:spPr>
        <p:txBody>
          <a:bodyPr/>
          <a:lstStyle/>
          <a:p>
            <a:r>
              <a:rPr lang="fr-CA" sz="3600" dirty="0">
                <a:solidFill>
                  <a:srgbClr val="7030A0"/>
                </a:solidFill>
              </a:rPr>
              <a:t>Humidité – Beaucoup de pluie</a:t>
            </a:r>
          </a:p>
          <a:p>
            <a:r>
              <a:rPr lang="fr-CA" sz="3600" dirty="0">
                <a:solidFill>
                  <a:srgbClr val="7030A0"/>
                </a:solidFill>
              </a:rPr>
              <a:t>Température – Tempérée, saisonnière, gel en hiver</a:t>
            </a:r>
          </a:p>
          <a:p>
            <a:r>
              <a:rPr lang="fr-CA" sz="3600" dirty="0">
                <a:solidFill>
                  <a:srgbClr val="7030A0"/>
                </a:solidFill>
              </a:rPr>
              <a:t>Végétation – Arbres mixtes</a:t>
            </a:r>
          </a:p>
          <a:p>
            <a:r>
              <a:rPr lang="fr-CA" sz="3600" dirty="0">
                <a:solidFill>
                  <a:srgbClr val="7030A0"/>
                </a:solidFill>
              </a:rPr>
              <a:t>Sols – sols moins fertiles mais arables</a:t>
            </a:r>
          </a:p>
          <a:p>
            <a:r>
              <a:rPr lang="fr-CA" sz="3600" dirty="0">
                <a:solidFill>
                  <a:srgbClr val="7030A0"/>
                </a:solidFill>
              </a:rPr>
              <a:t>Faune – </a:t>
            </a:r>
            <a:r>
              <a:rPr lang="fr-CA" sz="3600" dirty="0" smtClean="0">
                <a:solidFill>
                  <a:srgbClr val="7030A0"/>
                </a:solidFill>
              </a:rPr>
              <a:t>Mammifères</a:t>
            </a:r>
          </a:p>
          <a:p>
            <a:r>
              <a:rPr lang="fr-CA" sz="3600" dirty="0" smtClean="0">
                <a:solidFill>
                  <a:srgbClr val="7030A0"/>
                </a:solidFill>
              </a:rPr>
              <a:t>, oiseaux</a:t>
            </a:r>
          </a:p>
          <a:p>
            <a:endParaRPr lang="fr-CA" sz="3600" dirty="0">
              <a:solidFill>
                <a:srgbClr val="7030A0"/>
              </a:solidFill>
            </a:endParaRPr>
          </a:p>
        </p:txBody>
      </p:sp>
      <p:pic>
        <p:nvPicPr>
          <p:cNvPr id="11269" name="Picture 5" descr="Deciduous forest scene"/>
          <p:cNvPicPr>
            <a:picLocks noGrp="1" noChangeAspect="1" noChangeArrowheads="1"/>
          </p:cNvPicPr>
          <p:nvPr>
            <p:ph sz="half" idx="2"/>
          </p:nvPr>
        </p:nvPicPr>
        <p:blipFill>
          <a:blip r:embed="rId2" cstate="print"/>
          <a:srcRect/>
          <a:stretch>
            <a:fillRect/>
          </a:stretch>
        </p:blipFill>
        <p:spPr>
          <a:xfrm>
            <a:off x="4818923" y="3968640"/>
            <a:ext cx="4343400" cy="2892425"/>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CA" dirty="0">
                <a:solidFill>
                  <a:srgbClr val="7030A0"/>
                </a:solidFill>
              </a:rPr>
              <a:t>Désert froid</a:t>
            </a:r>
          </a:p>
        </p:txBody>
      </p:sp>
      <p:pic>
        <p:nvPicPr>
          <p:cNvPr id="52229" name="Picture 5" descr="antartica-2-2004-12-26-800x600"/>
          <p:cNvPicPr>
            <a:picLocks noGrp="1" noChangeAspect="1" noChangeArrowheads="1"/>
          </p:cNvPicPr>
          <p:nvPr>
            <p:ph sz="half" idx="1"/>
          </p:nvPr>
        </p:nvPicPr>
        <p:blipFill>
          <a:blip r:embed="rId2" cstate="print"/>
          <a:srcRect/>
          <a:stretch>
            <a:fillRect/>
          </a:stretch>
        </p:blipFill>
        <p:spPr>
          <a:xfrm>
            <a:off x="457200" y="2347913"/>
            <a:ext cx="4038600" cy="3028950"/>
          </a:xfrm>
          <a:noFill/>
          <a:ln/>
        </p:spPr>
      </p:pic>
      <p:pic>
        <p:nvPicPr>
          <p:cNvPr id="52232" name="Picture 8" descr="antartide12JPG"/>
          <p:cNvPicPr>
            <a:picLocks noGrp="1" noChangeAspect="1" noChangeArrowheads="1"/>
          </p:cNvPicPr>
          <p:nvPr>
            <p:ph sz="quarter" idx="2"/>
          </p:nvPr>
        </p:nvPicPr>
        <p:blipFill>
          <a:blip r:embed="rId3" cstate="print"/>
          <a:srcRect/>
          <a:stretch>
            <a:fillRect/>
          </a:stretch>
        </p:blipFill>
        <p:spPr>
          <a:xfrm>
            <a:off x="5108575" y="1600200"/>
            <a:ext cx="3117850" cy="2185988"/>
          </a:xfrm>
          <a:noFill/>
          <a:ln/>
        </p:spPr>
      </p:pic>
      <p:pic>
        <p:nvPicPr>
          <p:cNvPr id="52235" name="Picture 11" descr="Beardmore010"/>
          <p:cNvPicPr>
            <a:picLocks noGrp="1" noChangeAspect="1" noChangeArrowheads="1"/>
          </p:cNvPicPr>
          <p:nvPr>
            <p:ph sz="quarter" idx="3"/>
          </p:nvPr>
        </p:nvPicPr>
        <p:blipFill>
          <a:blip r:embed="rId4" cstate="print"/>
          <a:srcRect/>
          <a:stretch>
            <a:fillRect/>
          </a:stretch>
        </p:blipFill>
        <p:spPr>
          <a:xfrm>
            <a:off x="5148263" y="4005263"/>
            <a:ext cx="3311525" cy="21780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71400"/>
            <a:ext cx="8229600" cy="1143000"/>
          </a:xfrm>
        </p:spPr>
        <p:txBody>
          <a:bodyPr/>
          <a:lstStyle/>
          <a:p>
            <a:r>
              <a:rPr lang="fr-CA" dirty="0">
                <a:solidFill>
                  <a:srgbClr val="7030A0"/>
                </a:solidFill>
              </a:rPr>
              <a:t>Désert froid</a:t>
            </a:r>
          </a:p>
        </p:txBody>
      </p:sp>
      <p:sp>
        <p:nvSpPr>
          <p:cNvPr id="12291" name="Rectangle 3"/>
          <p:cNvSpPr>
            <a:spLocks noGrp="1" noChangeArrowheads="1"/>
          </p:cNvSpPr>
          <p:nvPr>
            <p:ph type="body" sz="half" idx="1"/>
          </p:nvPr>
        </p:nvSpPr>
        <p:spPr>
          <a:xfrm>
            <a:off x="0" y="836712"/>
            <a:ext cx="7308304" cy="6021288"/>
          </a:xfrm>
        </p:spPr>
        <p:txBody>
          <a:bodyPr/>
          <a:lstStyle/>
          <a:p>
            <a:r>
              <a:rPr lang="fr-CA" sz="2800" dirty="0">
                <a:solidFill>
                  <a:srgbClr val="7030A0"/>
                </a:solidFill>
              </a:rPr>
              <a:t>Humidité – très peu de précipitation, vents forts</a:t>
            </a:r>
          </a:p>
          <a:p>
            <a:r>
              <a:rPr lang="fr-CA" sz="2800" dirty="0">
                <a:solidFill>
                  <a:srgbClr val="7030A0"/>
                </a:solidFill>
              </a:rPr>
              <a:t>Température – Climat très rigoureux, températures très froides l’année longue</a:t>
            </a:r>
          </a:p>
          <a:p>
            <a:r>
              <a:rPr lang="fr-CA" sz="2800" dirty="0">
                <a:solidFill>
                  <a:srgbClr val="7030A0"/>
                </a:solidFill>
              </a:rPr>
              <a:t>Végétation – aucune végétation</a:t>
            </a:r>
          </a:p>
          <a:p>
            <a:r>
              <a:rPr lang="fr-CA" sz="2800" dirty="0">
                <a:solidFill>
                  <a:srgbClr val="7030A0"/>
                </a:solidFill>
              </a:rPr>
              <a:t>Sols – Calotte glacière de plusieurs mètres de glace</a:t>
            </a:r>
          </a:p>
          <a:p>
            <a:r>
              <a:rPr lang="fr-CA" sz="2800" dirty="0">
                <a:solidFill>
                  <a:srgbClr val="7030A0"/>
                </a:solidFill>
              </a:rPr>
              <a:t>Faune – Zones marines : </a:t>
            </a:r>
            <a:endParaRPr lang="fr-CA" sz="2800" dirty="0" smtClean="0">
              <a:solidFill>
                <a:srgbClr val="7030A0"/>
              </a:solidFill>
            </a:endParaRPr>
          </a:p>
          <a:p>
            <a:pPr marL="0" indent="0">
              <a:buNone/>
            </a:pPr>
            <a:r>
              <a:rPr lang="fr-CA" sz="2800" dirty="0" smtClean="0">
                <a:solidFill>
                  <a:srgbClr val="7030A0"/>
                </a:solidFill>
              </a:rPr>
              <a:t>manchots</a:t>
            </a:r>
            <a:r>
              <a:rPr lang="fr-CA" sz="2800" dirty="0">
                <a:solidFill>
                  <a:srgbClr val="7030A0"/>
                </a:solidFill>
              </a:rPr>
              <a:t>, pingouins, </a:t>
            </a:r>
            <a:endParaRPr lang="fr-CA" sz="2800" dirty="0" smtClean="0">
              <a:solidFill>
                <a:srgbClr val="7030A0"/>
              </a:solidFill>
            </a:endParaRPr>
          </a:p>
          <a:p>
            <a:pPr marL="0" indent="0">
              <a:buNone/>
            </a:pPr>
            <a:r>
              <a:rPr lang="fr-CA" sz="2800" dirty="0" smtClean="0">
                <a:solidFill>
                  <a:srgbClr val="7030A0"/>
                </a:solidFill>
              </a:rPr>
              <a:t>cétacés</a:t>
            </a:r>
            <a:r>
              <a:rPr lang="fr-CA" sz="2800" dirty="0">
                <a:solidFill>
                  <a:srgbClr val="7030A0"/>
                </a:solidFill>
              </a:rPr>
              <a:t>, poissons, oiseaux, </a:t>
            </a:r>
            <a:endParaRPr lang="fr-CA" sz="2800" dirty="0" smtClean="0">
              <a:solidFill>
                <a:srgbClr val="7030A0"/>
              </a:solidFill>
            </a:endParaRPr>
          </a:p>
          <a:p>
            <a:pPr marL="0" indent="0">
              <a:buNone/>
            </a:pPr>
            <a:r>
              <a:rPr lang="fr-CA" sz="2800" dirty="0" smtClean="0">
                <a:solidFill>
                  <a:srgbClr val="7030A0"/>
                </a:solidFill>
              </a:rPr>
              <a:t>nageurs</a:t>
            </a:r>
            <a:r>
              <a:rPr lang="fr-CA" sz="2800" dirty="0">
                <a:solidFill>
                  <a:srgbClr val="7030A0"/>
                </a:solidFill>
              </a:rPr>
              <a:t>, phoques</a:t>
            </a:r>
          </a:p>
        </p:txBody>
      </p:sp>
      <p:pic>
        <p:nvPicPr>
          <p:cNvPr id="12293" name="Picture 5" descr="dry-valleys-fr-helicopter"/>
          <p:cNvPicPr>
            <a:picLocks noGrp="1" noChangeAspect="1" noChangeArrowheads="1"/>
          </p:cNvPicPr>
          <p:nvPr>
            <p:ph sz="half" idx="2"/>
          </p:nvPr>
        </p:nvPicPr>
        <p:blipFill>
          <a:blip r:embed="rId2" cstate="print"/>
          <a:srcRect/>
          <a:stretch>
            <a:fillRect/>
          </a:stretch>
        </p:blipFill>
        <p:spPr>
          <a:xfrm>
            <a:off x="5105400" y="4078287"/>
            <a:ext cx="4038600" cy="277971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CA" b="1" dirty="0">
                <a:solidFill>
                  <a:srgbClr val="7030A0"/>
                </a:solidFill>
              </a:rPr>
              <a:t>Les </a:t>
            </a:r>
            <a:r>
              <a:rPr lang="en-CA" b="1" dirty="0" err="1">
                <a:solidFill>
                  <a:srgbClr val="7030A0"/>
                </a:solidFill>
              </a:rPr>
              <a:t>facteurs</a:t>
            </a:r>
            <a:r>
              <a:rPr lang="en-CA" b="1" dirty="0">
                <a:solidFill>
                  <a:srgbClr val="7030A0"/>
                </a:solidFill>
              </a:rPr>
              <a:t> </a:t>
            </a:r>
            <a:r>
              <a:rPr lang="en-CA" b="1" dirty="0" err="1">
                <a:solidFill>
                  <a:srgbClr val="7030A0"/>
                </a:solidFill>
              </a:rPr>
              <a:t>déterminants</a:t>
            </a:r>
            <a:endParaRPr lang="en-CA" b="1" dirty="0">
              <a:solidFill>
                <a:srgbClr val="7030A0"/>
              </a:solidFill>
            </a:endParaRPr>
          </a:p>
        </p:txBody>
      </p:sp>
      <p:sp>
        <p:nvSpPr>
          <p:cNvPr id="66563" name="Rectangle 3"/>
          <p:cNvSpPr>
            <a:spLocks noGrp="1" noChangeArrowheads="1"/>
          </p:cNvSpPr>
          <p:nvPr>
            <p:ph type="body" idx="1"/>
          </p:nvPr>
        </p:nvSpPr>
        <p:spPr/>
        <p:txBody>
          <a:bodyPr/>
          <a:lstStyle/>
          <a:p>
            <a:pPr>
              <a:lnSpc>
                <a:spcPct val="80000"/>
              </a:lnSpc>
            </a:pPr>
            <a:r>
              <a:rPr lang="fr-CA" sz="2400" b="1" i="1" dirty="0">
                <a:solidFill>
                  <a:srgbClr val="7030A0"/>
                </a:solidFill>
              </a:rPr>
              <a:t>Un biome est une vaste région écologique regroupant certaines caractéristiques naturelles communes influencées par un climat particulier. Bien que les biomes soient souvent nommés en fonction de leur végétation prédominante, plusieurs facteurs les déterminent, notamment les suivants :</a:t>
            </a:r>
          </a:p>
          <a:p>
            <a:pPr lvl="1">
              <a:lnSpc>
                <a:spcPct val="80000"/>
              </a:lnSpc>
            </a:pPr>
            <a:r>
              <a:rPr lang="fr-CA" sz="2000" b="1" i="1" dirty="0">
                <a:solidFill>
                  <a:srgbClr val="7030A0"/>
                </a:solidFill>
              </a:rPr>
              <a:t>la répartition mondiale de ces régions;</a:t>
            </a:r>
          </a:p>
          <a:p>
            <a:pPr lvl="1">
              <a:lnSpc>
                <a:spcPct val="80000"/>
              </a:lnSpc>
            </a:pPr>
            <a:r>
              <a:rPr lang="fr-CA" sz="2000" b="1" i="1" dirty="0">
                <a:solidFill>
                  <a:srgbClr val="7030A0"/>
                </a:solidFill>
              </a:rPr>
              <a:t>la végétation naturelle qui s'y retrouve;</a:t>
            </a:r>
          </a:p>
          <a:p>
            <a:pPr lvl="1">
              <a:lnSpc>
                <a:spcPct val="80000"/>
              </a:lnSpc>
            </a:pPr>
            <a:r>
              <a:rPr lang="fr-CA" sz="2000" b="1" i="1" dirty="0">
                <a:solidFill>
                  <a:srgbClr val="7030A0"/>
                </a:solidFill>
              </a:rPr>
              <a:t>le climat (précipitation, température, heures d'ensoleillement, saisons);</a:t>
            </a:r>
          </a:p>
          <a:p>
            <a:pPr lvl="1">
              <a:lnSpc>
                <a:spcPct val="80000"/>
              </a:lnSpc>
            </a:pPr>
            <a:r>
              <a:rPr lang="fr-CA" sz="2000" b="1" i="1" dirty="0">
                <a:solidFill>
                  <a:srgbClr val="7030A0"/>
                </a:solidFill>
              </a:rPr>
              <a:t>les espèces et populations d'animaux;</a:t>
            </a:r>
          </a:p>
          <a:p>
            <a:pPr lvl="1">
              <a:lnSpc>
                <a:spcPct val="80000"/>
              </a:lnSpc>
            </a:pPr>
            <a:r>
              <a:rPr lang="fr-CA" sz="2000" b="1" i="1" dirty="0">
                <a:solidFill>
                  <a:srgbClr val="7030A0"/>
                </a:solidFill>
              </a:rPr>
              <a:t>les types de sols;</a:t>
            </a:r>
          </a:p>
          <a:p>
            <a:pPr lvl="1">
              <a:lnSpc>
                <a:spcPct val="80000"/>
              </a:lnSpc>
            </a:pPr>
            <a:r>
              <a:rPr lang="fr-CA" sz="2000" b="1" i="1" dirty="0">
                <a:solidFill>
                  <a:srgbClr val="7030A0"/>
                </a:solidFill>
              </a:rPr>
              <a:t>les cours d'eau et l'hydrographie; </a:t>
            </a:r>
          </a:p>
          <a:p>
            <a:pPr lvl="1">
              <a:lnSpc>
                <a:spcPct val="80000"/>
              </a:lnSpc>
            </a:pPr>
            <a:r>
              <a:rPr lang="fr-CA" sz="2000" b="1" i="1" dirty="0">
                <a:solidFill>
                  <a:srgbClr val="7030A0"/>
                </a:solidFill>
              </a:rPr>
              <a:t>le relief et les formes du terrain</a:t>
            </a:r>
            <a:endParaRPr lang="en-CA" sz="2000" b="1" i="1"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biomes2"/>
          <p:cNvPicPr>
            <a:picLocks noChangeAspect="1" noChangeArrowheads="1"/>
          </p:cNvPicPr>
          <p:nvPr/>
        </p:nvPicPr>
        <p:blipFill>
          <a:blip r:embed="rId2" cstate="print"/>
          <a:srcRect/>
          <a:stretch>
            <a:fillRect/>
          </a:stretch>
        </p:blipFill>
        <p:spPr bwMode="auto">
          <a:xfrm>
            <a:off x="611188" y="0"/>
            <a:ext cx="7810500" cy="4953000"/>
          </a:xfrm>
          <a:prstGeom prst="rect">
            <a:avLst/>
          </a:prstGeom>
          <a:noFill/>
        </p:spPr>
      </p:pic>
      <p:sp>
        <p:nvSpPr>
          <p:cNvPr id="17414" name="Rectangle 6"/>
          <p:cNvSpPr>
            <a:spLocks noChangeArrowheads="1"/>
          </p:cNvSpPr>
          <p:nvPr/>
        </p:nvSpPr>
        <p:spPr bwMode="auto">
          <a:xfrm>
            <a:off x="395288" y="5241925"/>
            <a:ext cx="8353425" cy="1190625"/>
          </a:xfrm>
          <a:prstGeom prst="rect">
            <a:avLst/>
          </a:prstGeom>
          <a:noFill/>
          <a:ln w="9525">
            <a:noFill/>
            <a:miter lim="800000"/>
            <a:headEnd/>
            <a:tailEnd/>
          </a:ln>
          <a:effectLst/>
        </p:spPr>
        <p:txBody>
          <a:bodyPr anchor="ctr">
            <a:spAutoFit/>
          </a:bodyPr>
          <a:lstStyle/>
          <a:p>
            <a:r>
              <a:rPr lang="fr-CA" b="1" dirty="0">
                <a:solidFill>
                  <a:srgbClr val="7030A0"/>
                </a:solidFill>
              </a:rPr>
              <a:t>1 : Toundra / 2 : Taïga / 3 : Forêt caducifoliée mixte / 4 : Forêt caducifoliée / 5 : Forêt sclérophylle méditerranéenne / 6 : Steppe graminéenne / 7 : Déserts / 8 : Steppes épineuses / 9 : Zones montagneuses / 10 : Forêt ombrophile / 11 : Forêt caducifoliée tropicale </a:t>
            </a:r>
          </a:p>
        </p:txBody>
      </p:sp>
      <p:sp>
        <p:nvSpPr>
          <p:cNvPr id="17415" name="Rectangle 7"/>
          <p:cNvSpPr>
            <a:spLocks noChangeArrowheads="1"/>
          </p:cNvSpPr>
          <p:nvPr/>
        </p:nvSpPr>
        <p:spPr bwMode="auto">
          <a:xfrm>
            <a:off x="1979613" y="6308725"/>
            <a:ext cx="4591050" cy="366713"/>
          </a:xfrm>
          <a:prstGeom prst="rect">
            <a:avLst/>
          </a:prstGeom>
          <a:noFill/>
          <a:ln w="9525">
            <a:noFill/>
            <a:miter lim="800000"/>
            <a:headEnd/>
            <a:tailEnd/>
          </a:ln>
          <a:effectLst/>
        </p:spPr>
        <p:txBody>
          <a:bodyPr wrap="none">
            <a:spAutoFit/>
          </a:bodyPr>
          <a:lstStyle/>
          <a:p>
            <a:r>
              <a:rPr lang="fr-CA" dirty="0"/>
              <a:t>http://www.univ-ubs.fr/ecologie/biomes.html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biomes"/>
          <p:cNvPicPr>
            <a:picLocks noGrp="1" noChangeAspect="1" noChangeArrowheads="1"/>
          </p:cNvPicPr>
          <p:nvPr>
            <p:ph/>
          </p:nvPr>
        </p:nvPicPr>
        <p:blipFill>
          <a:blip r:embed="rId2" cstate="print"/>
          <a:srcRect/>
          <a:stretch>
            <a:fillRect/>
          </a:stretch>
        </p:blipFill>
        <p:spPr>
          <a:xfrm>
            <a:off x="323850" y="404813"/>
            <a:ext cx="8135938" cy="5346700"/>
          </a:xfrm>
          <a:noFill/>
          <a:ln/>
        </p:spPr>
      </p:pic>
      <p:sp>
        <p:nvSpPr>
          <p:cNvPr id="14343" name="Rectangle 7"/>
          <p:cNvSpPr>
            <a:spLocks noChangeArrowheads="1"/>
          </p:cNvSpPr>
          <p:nvPr/>
        </p:nvSpPr>
        <p:spPr bwMode="auto">
          <a:xfrm>
            <a:off x="1331913" y="5949950"/>
            <a:ext cx="6356350" cy="366713"/>
          </a:xfrm>
          <a:prstGeom prst="rect">
            <a:avLst/>
          </a:prstGeom>
          <a:noFill/>
          <a:ln w="9525">
            <a:noFill/>
            <a:miter lim="800000"/>
            <a:headEnd/>
            <a:tailEnd/>
          </a:ln>
          <a:effectLst/>
        </p:spPr>
        <p:txBody>
          <a:bodyPr wrap="none">
            <a:spAutoFit/>
          </a:bodyPr>
          <a:lstStyle/>
          <a:p>
            <a:r>
              <a:rPr lang="fr-CA" dirty="0"/>
              <a:t>http://</a:t>
            </a:r>
            <a:r>
              <a:rPr lang="fr-CA" dirty="0">
                <a:solidFill>
                  <a:srgbClr val="7030A0"/>
                </a:solidFill>
              </a:rPr>
              <a:t>www.geocities.com/boss_be_99/biomes_terrestres.htm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611188" y="21561"/>
            <a:ext cx="8064500" cy="4832092"/>
          </a:xfrm>
          <a:prstGeom prst="rect">
            <a:avLst/>
          </a:prstGeom>
          <a:noFill/>
          <a:ln w="9525">
            <a:noFill/>
            <a:miter lim="800000"/>
            <a:headEnd/>
            <a:tailEnd/>
          </a:ln>
          <a:effectLst/>
        </p:spPr>
        <p:txBody>
          <a:bodyPr anchor="ctr">
            <a:spAutoFit/>
          </a:bodyPr>
          <a:lstStyle/>
          <a:p>
            <a:pPr>
              <a:buFontTx/>
              <a:buChar char="•"/>
            </a:pPr>
            <a:r>
              <a:rPr lang="fr-CA" sz="2800" dirty="0">
                <a:solidFill>
                  <a:srgbClr val="7030A0"/>
                </a:solidFill>
              </a:rPr>
              <a:t> Les scientifiques distinguent aussi deux types de biomes aquatiques </a:t>
            </a:r>
            <a:r>
              <a:rPr lang="fr-CA" sz="2800" i="1" dirty="0">
                <a:solidFill>
                  <a:srgbClr val="7030A0"/>
                </a:solidFill>
              </a:rPr>
              <a:t>: les biomes dulçaquicoles</a:t>
            </a:r>
            <a:r>
              <a:rPr lang="fr-CA" sz="2800" dirty="0">
                <a:solidFill>
                  <a:srgbClr val="7030A0"/>
                </a:solidFill>
              </a:rPr>
              <a:t> (eau douce) et </a:t>
            </a:r>
            <a:r>
              <a:rPr lang="fr-CA" sz="2800" i="1" dirty="0">
                <a:solidFill>
                  <a:srgbClr val="7030A0"/>
                </a:solidFill>
              </a:rPr>
              <a:t>les biomes marins</a:t>
            </a:r>
            <a:r>
              <a:rPr lang="fr-CA" sz="2800" dirty="0">
                <a:solidFill>
                  <a:srgbClr val="7030A0"/>
                </a:solidFill>
              </a:rPr>
              <a:t>. </a:t>
            </a:r>
            <a:endParaRPr lang="en-CA" sz="2800" dirty="0">
              <a:solidFill>
                <a:srgbClr val="7030A0"/>
              </a:solidFill>
            </a:endParaRPr>
          </a:p>
          <a:p>
            <a:pPr>
              <a:buFontTx/>
              <a:buChar char="•"/>
            </a:pPr>
            <a:endParaRPr lang="fr-CA" sz="2800" dirty="0">
              <a:solidFill>
                <a:srgbClr val="7030A0"/>
              </a:solidFill>
            </a:endParaRPr>
          </a:p>
          <a:p>
            <a:pPr>
              <a:buFontTx/>
              <a:buChar char="•"/>
            </a:pPr>
            <a:r>
              <a:rPr lang="fr-CA" sz="2800" dirty="0">
                <a:solidFill>
                  <a:srgbClr val="7030A0"/>
                </a:solidFill>
              </a:rPr>
              <a:t> Il existe une variété de manières de classer les biomes terrestres : certaines classifications utilisent plus de regroupements, d'autres en proposent moins. </a:t>
            </a:r>
            <a:endParaRPr lang="fr-CA" sz="2800" dirty="0" smtClean="0">
              <a:solidFill>
                <a:srgbClr val="7030A0"/>
              </a:solidFill>
            </a:endParaRPr>
          </a:p>
          <a:p>
            <a:pPr>
              <a:buFontTx/>
              <a:buChar char="•"/>
            </a:pPr>
            <a:endParaRPr lang="fr-CA" sz="2800" dirty="0">
              <a:solidFill>
                <a:srgbClr val="7030A0"/>
              </a:solidFill>
            </a:endParaRPr>
          </a:p>
          <a:p>
            <a:r>
              <a:rPr lang="fr-CA" sz="2800" dirty="0" smtClean="0">
                <a:solidFill>
                  <a:srgbClr val="7030A0"/>
                </a:solidFill>
              </a:rPr>
              <a:t>On </a:t>
            </a:r>
            <a:r>
              <a:rPr lang="fr-CA" sz="2800" dirty="0">
                <a:solidFill>
                  <a:srgbClr val="7030A0"/>
                </a:solidFill>
              </a:rPr>
              <a:t>classifie généralement les biomes terrestres selon les catégories suivantes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title"/>
          </p:nvPr>
        </p:nvSpPr>
        <p:spPr/>
        <p:txBody>
          <a:bodyPr/>
          <a:lstStyle/>
          <a:p>
            <a:r>
              <a:rPr lang="fr-CA" dirty="0">
                <a:solidFill>
                  <a:srgbClr val="7030A0"/>
                </a:solidFill>
              </a:rPr>
              <a:t>Forêt tropicale humide</a:t>
            </a:r>
          </a:p>
        </p:txBody>
      </p:sp>
      <p:pic>
        <p:nvPicPr>
          <p:cNvPr id="19461" name="Picture 5" descr="Rain%20forest"/>
          <p:cNvPicPr>
            <a:picLocks noGrp="1" noChangeAspect="1" noChangeArrowheads="1"/>
          </p:cNvPicPr>
          <p:nvPr>
            <p:ph sz="half" idx="1"/>
          </p:nvPr>
        </p:nvPicPr>
        <p:blipFill>
          <a:blip r:embed="rId2" cstate="print"/>
          <a:srcRect/>
          <a:stretch>
            <a:fillRect/>
          </a:stretch>
        </p:blipFill>
        <p:spPr>
          <a:xfrm>
            <a:off x="457200" y="2322513"/>
            <a:ext cx="4038600" cy="3079750"/>
          </a:xfrm>
          <a:noFill/>
          <a:ln/>
        </p:spPr>
      </p:pic>
      <p:pic>
        <p:nvPicPr>
          <p:cNvPr id="19464" name="Picture 8" descr="rainforest_broad_leaf"/>
          <p:cNvPicPr>
            <a:picLocks noGrp="1" noChangeAspect="1" noChangeArrowheads="1"/>
          </p:cNvPicPr>
          <p:nvPr>
            <p:ph sz="quarter" idx="2"/>
          </p:nvPr>
        </p:nvPicPr>
        <p:blipFill>
          <a:blip r:embed="rId3" cstate="print"/>
          <a:srcRect/>
          <a:stretch>
            <a:fillRect/>
          </a:stretch>
        </p:blipFill>
        <p:spPr>
          <a:xfrm>
            <a:off x="5027613" y="1600200"/>
            <a:ext cx="3279775" cy="2185988"/>
          </a:xfrm>
          <a:noFill/>
          <a:ln/>
        </p:spPr>
      </p:pic>
      <p:pic>
        <p:nvPicPr>
          <p:cNvPr id="19468" name="Picture 12" descr="toucan_in_papaya_tree"/>
          <p:cNvPicPr>
            <a:picLocks noGrp="1" noChangeAspect="1" noChangeArrowheads="1"/>
          </p:cNvPicPr>
          <p:nvPr>
            <p:ph sz="quarter" idx="3"/>
          </p:nvPr>
        </p:nvPicPr>
        <p:blipFill>
          <a:blip r:embed="rId4" cstate="print"/>
          <a:srcRect/>
          <a:stretch>
            <a:fillRect/>
          </a:stretch>
        </p:blipFill>
        <p:spPr>
          <a:xfrm>
            <a:off x="5208588" y="3938588"/>
            <a:ext cx="2916237" cy="21875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p:spPr>
        <p:txBody>
          <a:bodyPr/>
          <a:lstStyle/>
          <a:p>
            <a:r>
              <a:rPr lang="fr-CA" dirty="0">
                <a:solidFill>
                  <a:srgbClr val="7030A0"/>
                </a:solidFill>
              </a:rPr>
              <a:t>Forêt tropicale humide</a:t>
            </a:r>
          </a:p>
        </p:txBody>
      </p:sp>
      <p:sp>
        <p:nvSpPr>
          <p:cNvPr id="3075" name="Rectangle 3"/>
          <p:cNvSpPr>
            <a:spLocks noGrp="1" noChangeArrowheads="1"/>
          </p:cNvSpPr>
          <p:nvPr>
            <p:ph type="body" sz="half" idx="1"/>
          </p:nvPr>
        </p:nvSpPr>
        <p:spPr>
          <a:xfrm>
            <a:off x="467544" y="1124744"/>
            <a:ext cx="4752528" cy="4852988"/>
          </a:xfrm>
        </p:spPr>
        <p:txBody>
          <a:bodyPr/>
          <a:lstStyle/>
          <a:p>
            <a:r>
              <a:rPr lang="fr-CA" sz="2800" dirty="0">
                <a:solidFill>
                  <a:srgbClr val="7030A0"/>
                </a:solidFill>
              </a:rPr>
              <a:t>Humidité – Beaucoup de pluie tout au long de l’année</a:t>
            </a:r>
          </a:p>
          <a:p>
            <a:r>
              <a:rPr lang="fr-CA" sz="2800" dirty="0">
                <a:solidFill>
                  <a:srgbClr val="7030A0"/>
                </a:solidFill>
              </a:rPr>
              <a:t>Température – Élevée tout au long de l’année</a:t>
            </a:r>
          </a:p>
          <a:p>
            <a:r>
              <a:rPr lang="fr-CA" sz="2800" dirty="0">
                <a:solidFill>
                  <a:srgbClr val="7030A0"/>
                </a:solidFill>
              </a:rPr>
              <a:t>Végétation – Forêt épaisse à trois couches</a:t>
            </a:r>
          </a:p>
          <a:p>
            <a:r>
              <a:rPr lang="fr-CA" sz="2800" dirty="0">
                <a:solidFill>
                  <a:srgbClr val="7030A0"/>
                </a:solidFill>
              </a:rPr>
              <a:t>Sols – infertiles</a:t>
            </a:r>
          </a:p>
          <a:p>
            <a:r>
              <a:rPr lang="fr-CA" sz="2800" dirty="0">
                <a:solidFill>
                  <a:srgbClr val="7030A0"/>
                </a:solidFill>
              </a:rPr>
              <a:t>Faune – Grande biodiversité de </a:t>
            </a:r>
            <a:r>
              <a:rPr lang="fr-CA" sz="2800" dirty="0" err="1">
                <a:solidFill>
                  <a:srgbClr val="7030A0"/>
                </a:solidFill>
              </a:rPr>
              <a:t>mamifères</a:t>
            </a:r>
            <a:r>
              <a:rPr lang="fr-CA" sz="2800" dirty="0">
                <a:solidFill>
                  <a:srgbClr val="7030A0"/>
                </a:solidFill>
              </a:rPr>
              <a:t>, reptiles, oiseaux, </a:t>
            </a:r>
            <a:r>
              <a:rPr lang="fr-CA" sz="2800" dirty="0" err="1">
                <a:solidFill>
                  <a:srgbClr val="7030A0"/>
                </a:solidFill>
              </a:rPr>
              <a:t>insects</a:t>
            </a:r>
            <a:endParaRPr lang="fr-CA" sz="2800" dirty="0">
              <a:solidFill>
                <a:srgbClr val="7030A0"/>
              </a:solidFill>
            </a:endParaRPr>
          </a:p>
        </p:txBody>
      </p:sp>
      <p:pic>
        <p:nvPicPr>
          <p:cNvPr id="3079" name="Picture 7" descr="rainforest_fern"/>
          <p:cNvPicPr>
            <a:picLocks noGrp="1" noChangeAspect="1" noChangeArrowheads="1"/>
          </p:cNvPicPr>
          <p:nvPr>
            <p:ph sz="half" idx="2"/>
          </p:nvPr>
        </p:nvPicPr>
        <p:blipFill>
          <a:blip r:embed="rId2" cstate="print"/>
          <a:srcRect/>
          <a:stretch>
            <a:fillRect/>
          </a:stretch>
        </p:blipFill>
        <p:spPr>
          <a:xfrm>
            <a:off x="5508104" y="1556792"/>
            <a:ext cx="3394075" cy="452596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Rectangle 14"/>
          <p:cNvSpPr>
            <a:spLocks noGrp="1" noChangeArrowheads="1"/>
          </p:cNvSpPr>
          <p:nvPr>
            <p:ph type="title"/>
          </p:nvPr>
        </p:nvSpPr>
        <p:spPr/>
        <p:txBody>
          <a:bodyPr/>
          <a:lstStyle/>
          <a:p>
            <a:r>
              <a:rPr lang="fr-CA" dirty="0">
                <a:solidFill>
                  <a:srgbClr val="7030A0"/>
                </a:solidFill>
              </a:rPr>
              <a:t>Savane</a:t>
            </a:r>
          </a:p>
        </p:txBody>
      </p:sp>
      <p:pic>
        <p:nvPicPr>
          <p:cNvPr id="23557" name="Picture 5" descr="savana"/>
          <p:cNvPicPr>
            <a:picLocks noGrp="1" noChangeAspect="1" noChangeArrowheads="1"/>
          </p:cNvPicPr>
          <p:nvPr>
            <p:ph sz="half" idx="1"/>
          </p:nvPr>
        </p:nvPicPr>
        <p:blipFill>
          <a:blip r:embed="rId2" cstate="print"/>
          <a:srcRect/>
          <a:stretch>
            <a:fillRect/>
          </a:stretch>
        </p:blipFill>
        <p:spPr>
          <a:xfrm>
            <a:off x="457200" y="2124075"/>
            <a:ext cx="4038600" cy="3478213"/>
          </a:xfrm>
          <a:noFill/>
          <a:ln/>
        </p:spPr>
      </p:pic>
      <p:pic>
        <p:nvPicPr>
          <p:cNvPr id="23561" name="Picture 9" descr="Alba%20nella%20savana"/>
          <p:cNvPicPr>
            <a:picLocks noGrp="1" noChangeAspect="1" noChangeArrowheads="1"/>
          </p:cNvPicPr>
          <p:nvPr>
            <p:ph sz="quarter" idx="2"/>
          </p:nvPr>
        </p:nvPicPr>
        <p:blipFill>
          <a:blip r:embed="rId3" cstate="print"/>
          <a:srcRect/>
          <a:stretch>
            <a:fillRect/>
          </a:stretch>
        </p:blipFill>
        <p:spPr>
          <a:xfrm>
            <a:off x="5210175" y="1600200"/>
            <a:ext cx="2914650" cy="2185988"/>
          </a:xfrm>
          <a:noFill/>
          <a:ln/>
        </p:spPr>
      </p:pic>
      <p:pic>
        <p:nvPicPr>
          <p:cNvPr id="23565" name="Picture 13" descr="savana"/>
          <p:cNvPicPr>
            <a:picLocks noGrp="1" noChangeAspect="1" noChangeArrowheads="1"/>
          </p:cNvPicPr>
          <p:nvPr>
            <p:ph sz="quarter" idx="3"/>
          </p:nvPr>
        </p:nvPicPr>
        <p:blipFill>
          <a:blip r:embed="rId4" cstate="print"/>
          <a:srcRect/>
          <a:stretch>
            <a:fillRect/>
          </a:stretch>
        </p:blipFill>
        <p:spPr>
          <a:xfrm>
            <a:off x="5435600" y="4149725"/>
            <a:ext cx="2955925" cy="2214563"/>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 Galaxy</Template>
  <TotalTime>203</TotalTime>
  <Words>569</Words>
  <Application>Microsoft Office PowerPoint</Application>
  <PresentationFormat>On-screen Show (4:3)</PresentationFormat>
  <Paragraphs>84</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 Design</vt:lpstr>
      <vt:lpstr>PowerPoint Presentation</vt:lpstr>
      <vt:lpstr>Renseignements généraux</vt:lpstr>
      <vt:lpstr>Les facteurs déterminants</vt:lpstr>
      <vt:lpstr>PowerPoint Presentation</vt:lpstr>
      <vt:lpstr>PowerPoint Presentation</vt:lpstr>
      <vt:lpstr>PowerPoint Presentation</vt:lpstr>
      <vt:lpstr>Forêt tropicale humide</vt:lpstr>
      <vt:lpstr>Forêt tropicale humide</vt:lpstr>
      <vt:lpstr>Savane</vt:lpstr>
      <vt:lpstr>Savane (prairie  tropicale)</vt:lpstr>
      <vt:lpstr>Prairie Tempérée</vt:lpstr>
      <vt:lpstr>Prairie tempérée (steppe)</vt:lpstr>
      <vt:lpstr>Désert chaud</vt:lpstr>
      <vt:lpstr>Désert chaud</vt:lpstr>
      <vt:lpstr>Taïga</vt:lpstr>
      <vt:lpstr>Taïga</vt:lpstr>
      <vt:lpstr>Toundra</vt:lpstr>
      <vt:lpstr>Toundra</vt:lpstr>
      <vt:lpstr>Forêt décidue tempérée</vt:lpstr>
      <vt:lpstr>Forêt décidue tempérée</vt:lpstr>
      <vt:lpstr>Désert froid</vt:lpstr>
      <vt:lpstr>Désert froid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Biomes</dc:title>
  <dc:creator>Jude Gosselin</dc:creator>
  <cp:lastModifiedBy>Phil Beaudry</cp:lastModifiedBy>
  <cp:revision>14</cp:revision>
  <dcterms:created xsi:type="dcterms:W3CDTF">2006-02-21T03:38:31Z</dcterms:created>
  <dcterms:modified xsi:type="dcterms:W3CDTF">2015-02-15T19:31:06Z</dcterms:modified>
</cp:coreProperties>
</file>